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7"/>
  </p:notesMasterIdLst>
  <p:sldIdLst>
    <p:sldId id="256" r:id="rId2"/>
    <p:sldId id="265" r:id="rId3"/>
    <p:sldId id="283" r:id="rId4"/>
    <p:sldId id="284" r:id="rId5"/>
    <p:sldId id="263" r:id="rId6"/>
    <p:sldId id="264" r:id="rId7"/>
    <p:sldId id="257" r:id="rId8"/>
    <p:sldId id="258" r:id="rId9"/>
    <p:sldId id="260" r:id="rId10"/>
    <p:sldId id="259" r:id="rId11"/>
    <p:sldId id="279" r:id="rId12"/>
    <p:sldId id="262" r:id="rId13"/>
    <p:sldId id="285" r:id="rId14"/>
    <p:sldId id="287" r:id="rId15"/>
    <p:sldId id="286" r:id="rId16"/>
    <p:sldId id="267" r:id="rId17"/>
    <p:sldId id="281" r:id="rId18"/>
    <p:sldId id="268" r:id="rId19"/>
    <p:sldId id="280" r:id="rId20"/>
    <p:sldId id="269" r:id="rId21"/>
    <p:sldId id="282" r:id="rId22"/>
    <p:sldId id="274" r:id="rId23"/>
    <p:sldId id="288" r:id="rId24"/>
    <p:sldId id="289" r:id="rId25"/>
    <p:sldId id="270" r:id="rId26"/>
    <p:sldId id="290" r:id="rId27"/>
    <p:sldId id="276" r:id="rId28"/>
    <p:sldId id="277" r:id="rId29"/>
    <p:sldId id="272" r:id="rId30"/>
    <p:sldId id="271" r:id="rId31"/>
    <p:sldId id="273" r:id="rId32"/>
    <p:sldId id="292" r:id="rId33"/>
    <p:sldId id="293" r:id="rId34"/>
    <p:sldId id="294" r:id="rId35"/>
    <p:sldId id="297"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64386" autoAdjust="0"/>
  </p:normalViewPr>
  <p:slideViewPr>
    <p:cSldViewPr>
      <p:cViewPr varScale="1">
        <p:scale>
          <a:sx n="47" d="100"/>
          <a:sy n="47" d="100"/>
        </p:scale>
        <p:origin x="-118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5DB3-A994-4AAB-99CE-20DEFC8F7714}" type="datetimeFigureOut">
              <a:rPr lang="en-US" smtClean="0"/>
              <a:pPr/>
              <a:t>10/5/2012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4D8F-E0D1-417C-B583-52D50BCF6BEC}" type="slidenum">
              <a:rPr lang="en-US" smtClean="0"/>
              <a:pPr/>
              <a:t>‹#›</a:t>
            </a:fld>
            <a:endParaRPr lang="en-US"/>
          </a:p>
        </p:txBody>
      </p:sp>
    </p:spTree>
    <p:extLst>
      <p:ext uri="{BB962C8B-B14F-4D97-AF65-F5344CB8AC3E}">
        <p14:creationId xmlns="" xmlns:p14="http://schemas.microsoft.com/office/powerpoint/2010/main" val="427746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the book by building</a:t>
            </a:r>
            <a:r>
              <a:rPr lang="en-US" baseline="0" dirty="0" smtClean="0"/>
              <a:t> background knowledge of the author and the setting for the book.</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 picture, then roll video to 11:18 min.  Continue to about 15.32 minutes.</a:t>
            </a:r>
          </a:p>
          <a:p>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Use picture cards to put the story in order.</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CB4D8F-E0D1-417C-B583-52D50BCF6B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Tove</a:t>
            </a:r>
            <a:r>
              <a:rPr lang="en-US" dirty="0" smtClean="0"/>
              <a:t> </a:t>
            </a:r>
            <a:r>
              <a:rPr lang="en-US" dirty="0" err="1" smtClean="0"/>
              <a:t>Jansson</a:t>
            </a:r>
            <a:r>
              <a:rPr lang="en-US" baseline="0" dirty="0" smtClean="0"/>
              <a:t> lived in Finland.  She wrote the </a:t>
            </a:r>
            <a:r>
              <a:rPr lang="en-US" baseline="0" dirty="0" err="1" smtClean="0"/>
              <a:t>Moomin</a:t>
            </a:r>
            <a:r>
              <a:rPr lang="en-US" baseline="0" dirty="0" smtClean="0"/>
              <a:t> books in the 1930s.  </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Finland is in Europe.</a:t>
            </a:r>
            <a:r>
              <a:rPr lang="en-US" baseline="0" dirty="0" smtClean="0"/>
              <a:t>  Europe is to the east of the United States and over the Atlantic Ocean.  In Finland, the winter time is cold and dark.   (show where we live in Arkansas, and compare to where Finland is located.)</a:t>
            </a:r>
          </a:p>
          <a:p>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map of </a:t>
            </a:r>
            <a:r>
              <a:rPr lang="en-US" baseline="0" dirty="0" err="1" smtClean="0"/>
              <a:t>Moomin</a:t>
            </a:r>
            <a:r>
              <a:rPr lang="en-US" baseline="0" dirty="0" smtClean="0"/>
              <a:t> Valley.  Point out where </a:t>
            </a:r>
            <a:r>
              <a:rPr lang="en-US" baseline="0" dirty="0" err="1" smtClean="0"/>
              <a:t>Moomin</a:t>
            </a:r>
            <a:r>
              <a:rPr lang="en-US" baseline="0" dirty="0" smtClean="0"/>
              <a:t> house is.  (see inside of the book.)</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CB4D8F-E0D1-417C-B583-52D50BCF6BE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Preface is only three pages.  Read the preface, stopping</a:t>
            </a:r>
            <a:r>
              <a:rPr lang="en-US" baseline="0" dirty="0" smtClean="0"/>
              <a:t> to discuss pine needles (dried leaves)</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image to see the video. </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actual picture</a:t>
            </a:r>
            <a:r>
              <a:rPr lang="en-US" baseline="0" dirty="0" smtClean="0"/>
              <a:t> of the </a:t>
            </a:r>
            <a:r>
              <a:rPr lang="en-US" baseline="0" dirty="0" err="1" smtClean="0"/>
              <a:t>Moomintroll</a:t>
            </a:r>
            <a:r>
              <a:rPr lang="en-US" baseline="0" dirty="0" smtClean="0"/>
              <a:t> House in </a:t>
            </a:r>
            <a:r>
              <a:rPr lang="en-US" baseline="0" dirty="0" err="1" smtClean="0"/>
              <a:t>Finnland</a:t>
            </a:r>
            <a:r>
              <a:rPr lang="en-US" baseline="0" dirty="0" smtClean="0"/>
              <a:t>.  There is an amusement park where they have recreated the entire </a:t>
            </a:r>
            <a:r>
              <a:rPr lang="en-US" baseline="0" dirty="0" err="1" smtClean="0"/>
              <a:t>Moomin</a:t>
            </a:r>
            <a:r>
              <a:rPr lang="en-US" baseline="0" dirty="0" smtClean="0"/>
              <a:t> Valley.</a:t>
            </a:r>
            <a:endParaRPr lang="en-US" dirty="0"/>
          </a:p>
        </p:txBody>
      </p:sp>
      <p:sp>
        <p:nvSpPr>
          <p:cNvPr id="4" name="Slide Number Placeholder 3"/>
          <p:cNvSpPr>
            <a:spLocks noGrp="1"/>
          </p:cNvSpPr>
          <p:nvPr>
            <p:ph type="sldNum" sz="quarter" idx="10"/>
          </p:nvPr>
        </p:nvSpPr>
        <p:spPr/>
        <p:txBody>
          <a:bodyPr/>
          <a:lstStyle/>
          <a:p>
            <a:fld id="{E5CB4D8F-E0D1-417C-B583-52D50BCF6BE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r>
              <a:rPr lang="en-US" smtClean="0"/>
              <a:t>Click to edit Master title style</a:t>
            </a:r>
            <a:endParaRPr lang="en-US"/>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88071" name="Rectangle 7"/>
          <p:cNvSpPr>
            <a:spLocks noGrp="1" noChangeArrowheads="1"/>
          </p:cNvSpPr>
          <p:nvPr>
            <p:ph type="dt" sz="quarter" idx="2"/>
          </p:nvPr>
        </p:nvSpPr>
        <p:spPr/>
        <p:txBody>
          <a:bodyPr/>
          <a:lstStyle>
            <a:lvl1pPr>
              <a:defRPr/>
            </a:lvl1pPr>
          </a:lstStyle>
          <a:p>
            <a:endParaRPr lang="en-US"/>
          </a:p>
        </p:txBody>
      </p:sp>
      <p:sp>
        <p:nvSpPr>
          <p:cNvPr id="88072" name="Rectangle 8"/>
          <p:cNvSpPr>
            <a:spLocks noGrp="1" noChangeArrowheads="1"/>
          </p:cNvSpPr>
          <p:nvPr>
            <p:ph type="ftr" sz="quarter" idx="3"/>
          </p:nvPr>
        </p:nvSpPr>
        <p:spPr/>
        <p:txBody>
          <a:bodyPr/>
          <a:lstStyle>
            <a:lvl1pPr>
              <a:defRPr/>
            </a:lvl1pPr>
          </a:lstStyle>
          <a:p>
            <a:endParaRPr lang="en-US"/>
          </a:p>
        </p:txBody>
      </p:sp>
      <p:sp>
        <p:nvSpPr>
          <p:cNvPr id="88073" name="Rectangle 9"/>
          <p:cNvSpPr>
            <a:spLocks noGrp="1" noChangeArrowheads="1"/>
          </p:cNvSpPr>
          <p:nvPr>
            <p:ph type="sldNum" sz="quarter" idx="4"/>
          </p:nvPr>
        </p:nvSpPr>
        <p:spPr/>
        <p:txBody>
          <a:bodyPr/>
          <a:lstStyle>
            <a:lvl1pPr>
              <a:defRPr/>
            </a:lvl1pPr>
          </a:lstStyle>
          <a:p>
            <a:fld id="{D4F915C7-924A-4257-879F-AD6C200BE2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A6D297-D97C-449D-89E7-F0C56EEE9B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84BA85-C080-4EA6-A3DF-5CE7861A28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CFAD5D-AAD3-4C3C-865C-D47A35EFBD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CF51E8-CE1F-4331-8F4B-C7BE204C4F2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7EFBD4-0B14-42C4-9872-B768A9CBDF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5DECDB-B689-41A9-863B-66E0267978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E594EA-6988-4CD6-8531-EC0F813717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FFE1A8-DF01-4744-A710-B265A57A6C0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CABA9-D622-49E1-B921-3321A65FD6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4B7AA0-8333-4001-AF00-F61D17E080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87054" name="Rectangle 14"/>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271693C-0278-482C-A5FB-78C9FC63589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E77sBSVJv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OmId-FkScs8&amp;playnext=1&amp;list=PLCC156FA3950FA876&amp;feature=results_video" TargetMode="External"/><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lgff.org.uk/films_details.php?FilmID=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Finn Family </a:t>
            </a:r>
            <a:r>
              <a:rPr lang="en-US" dirty="0" err="1" smtClean="0"/>
              <a:t>Moomintroll</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Tove</a:t>
            </a:r>
            <a:r>
              <a:rPr lang="en-US" dirty="0" smtClean="0"/>
              <a:t> </a:t>
            </a:r>
            <a:r>
              <a:rPr lang="en-US" dirty="0" err="1" smtClean="0"/>
              <a:t>Jansson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Preface</a:t>
            </a:r>
            <a:endParaRPr lang="en-US" dirty="0"/>
          </a:p>
        </p:txBody>
      </p:sp>
      <p:sp>
        <p:nvSpPr>
          <p:cNvPr id="5" name="Text Placeholder 4"/>
          <p:cNvSpPr>
            <a:spLocks noGrp="1"/>
          </p:cNvSpPr>
          <p:nvPr>
            <p:ph type="body" idx="1"/>
          </p:nvPr>
        </p:nvSpPr>
        <p:spPr/>
        <p:txBody>
          <a:bodyPr/>
          <a:lstStyle/>
          <a:p>
            <a:r>
              <a:rPr lang="en-US" dirty="0" smtClean="0"/>
              <a:t>The snow has come!</a:t>
            </a:r>
            <a:endParaRPr lang="en-US" dirty="0"/>
          </a:p>
        </p:txBody>
      </p:sp>
      <p:pic>
        <p:nvPicPr>
          <p:cNvPr id="9" name="Content Placeholder 8" descr="mummintroll (Small).gif"/>
          <p:cNvPicPr>
            <a:picLocks noGrp="1" noChangeAspect="1"/>
          </p:cNvPicPr>
          <p:nvPr>
            <p:ph sz="half" idx="2"/>
          </p:nvPr>
        </p:nvPicPr>
        <p:blipFill>
          <a:blip r:embed="rId3" cstate="print"/>
          <a:stretch>
            <a:fillRect/>
          </a:stretch>
        </p:blipFill>
        <p:spPr>
          <a:xfrm>
            <a:off x="1119038" y="2174875"/>
            <a:ext cx="2716511" cy="3951288"/>
          </a:xfrm>
        </p:spPr>
      </p:pic>
      <p:sp>
        <p:nvSpPr>
          <p:cNvPr id="7" name="Text Placeholder 6"/>
          <p:cNvSpPr>
            <a:spLocks noGrp="1"/>
          </p:cNvSpPr>
          <p:nvPr>
            <p:ph type="body" sz="quarter" idx="3"/>
          </p:nvPr>
        </p:nvSpPr>
        <p:spPr/>
        <p:txBody>
          <a:bodyPr/>
          <a:lstStyle/>
          <a:p>
            <a:r>
              <a:rPr lang="en-US" dirty="0" smtClean="0"/>
              <a:t>I know.  Your beds are made.</a:t>
            </a:r>
            <a:endParaRPr lang="en-US" dirty="0"/>
          </a:p>
        </p:txBody>
      </p:sp>
      <p:pic>
        <p:nvPicPr>
          <p:cNvPr id="10" name="Content Placeholder 9" descr="moominmama (Small).jpg"/>
          <p:cNvPicPr>
            <a:picLocks noGrp="1" noChangeAspect="1"/>
          </p:cNvPicPr>
          <p:nvPr>
            <p:ph sz="quarter" idx="4"/>
          </p:nvPr>
        </p:nvPicPr>
        <p:blipFill>
          <a:blip r:embed="rId4" cstate="print"/>
          <a:stretch>
            <a:fillRect/>
          </a:stretch>
        </p:blipFill>
        <p:spPr>
          <a:xfrm>
            <a:off x="5340584" y="2174875"/>
            <a:ext cx="2650656" cy="3951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moomins</a:t>
            </a:r>
            <a:r>
              <a:rPr lang="en-US" dirty="0" smtClean="0"/>
              <a:t> have a dinner of pine needles</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pine (Small).jpg"/>
          <p:cNvPicPr>
            <a:picLocks noGrp="1" noChangeAspect="1"/>
          </p:cNvPicPr>
          <p:nvPr>
            <p:ph sz="half" idx="2"/>
          </p:nvPr>
        </p:nvPicPr>
        <p:blipFill>
          <a:blip r:embed="rId2" cstate="print"/>
          <a:stretch>
            <a:fillRect/>
          </a:stretch>
        </p:blipFill>
        <p:spPr>
          <a:xfrm>
            <a:off x="457200" y="2660699"/>
            <a:ext cx="4040188" cy="2979639"/>
          </a:xfrm>
        </p:spPr>
      </p:pic>
      <p:sp>
        <p:nvSpPr>
          <p:cNvPr id="5" name="Text Placeholder 4"/>
          <p:cNvSpPr>
            <a:spLocks noGrp="1"/>
          </p:cNvSpPr>
          <p:nvPr>
            <p:ph type="body" sz="quarter" idx="3"/>
          </p:nvPr>
        </p:nvSpPr>
        <p:spPr/>
        <p:txBody>
          <a:bodyPr/>
          <a:lstStyle/>
          <a:p>
            <a:endParaRPr lang="en-US"/>
          </a:p>
        </p:txBody>
      </p:sp>
      <p:pic>
        <p:nvPicPr>
          <p:cNvPr id="8" name="Content Placeholder 7" descr="pine needles (Small).jpg"/>
          <p:cNvPicPr>
            <a:picLocks noGrp="1" noChangeAspect="1"/>
          </p:cNvPicPr>
          <p:nvPr>
            <p:ph sz="quarter" idx="4"/>
          </p:nvPr>
        </p:nvPicPr>
        <p:blipFill>
          <a:blip r:embed="rId3" cstate="print"/>
          <a:stretch>
            <a:fillRect/>
          </a:stretch>
        </p:blipFill>
        <p:spPr>
          <a:xfrm>
            <a:off x="4541657" y="2590800"/>
            <a:ext cx="4145143" cy="304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has come</a:t>
            </a:r>
            <a:endParaRPr lang="en-US" dirty="0"/>
          </a:p>
        </p:txBody>
      </p:sp>
      <p:pic>
        <p:nvPicPr>
          <p:cNvPr id="4" name="Content Placeholder 8" descr="moomin house (Small).jpg">
            <a:hlinkClick r:id="rId3"/>
          </p:cNvPr>
          <p:cNvPicPr>
            <a:picLocks noGrp="1" noChangeAspect="1"/>
          </p:cNvPicPr>
          <p:nvPr>
            <p:ph idx="1"/>
          </p:nvPr>
        </p:nvPicPr>
        <p:blipFill>
          <a:blip r:embed="rId4" cstate="print"/>
          <a:stretch>
            <a:fillRect/>
          </a:stretch>
        </p:blipFill>
        <p:spPr>
          <a:xfrm>
            <a:off x="3005600" y="1676400"/>
            <a:ext cx="3132799" cy="4422775"/>
          </a:xfrm>
        </p:spPr>
      </p:pic>
      <p:pic>
        <p:nvPicPr>
          <p:cNvPr id="1026" name="Picture 2" descr="C:\Documents and Settings\dgoff\Local Settings\Temporary Internet Files\Content.IE5\Z9OF38BM\MC900431621[1].png"/>
          <p:cNvPicPr>
            <a:picLocks noChangeAspect="1" noChangeArrowheads="1"/>
          </p:cNvPicPr>
          <p:nvPr/>
        </p:nvPicPr>
        <p:blipFill>
          <a:blip r:embed="rId5" cstate="print"/>
          <a:srcRect/>
          <a:stretch>
            <a:fillRect/>
          </a:stretch>
        </p:blipFill>
        <p:spPr bwMode="auto">
          <a:xfrm>
            <a:off x="7086600" y="609600"/>
            <a:ext cx="914400" cy="91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Our goal today was to give you background information about the </a:t>
            </a:r>
            <a:r>
              <a:rPr lang="en-US" sz="3600" dirty="0" err="1" smtClean="0"/>
              <a:t>Moomintroll</a:t>
            </a:r>
            <a:r>
              <a:rPr lang="en-US" sz="3600" dirty="0" smtClean="0"/>
              <a:t> Family</a:t>
            </a:r>
            <a:r>
              <a:rPr lang="en-US" dirty="0" smtClean="0"/>
              <a:t>.  </a:t>
            </a:r>
          </a:p>
          <a:p>
            <a:endParaRPr lang="en-US" dirty="0" smtClean="0"/>
          </a:p>
          <a:p>
            <a:r>
              <a:rPr lang="en-US" sz="3600" dirty="0" smtClean="0"/>
              <a:t>Do you think you know more about our new fictional family?  </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pPr algn="ctr">
              <a:buNone/>
            </a:pPr>
            <a:r>
              <a:rPr lang="en-US" sz="6000" dirty="0" smtClean="0"/>
              <a:t>Our goal today is to retell our story using details from the text.</a:t>
            </a:r>
            <a:endParaRPr lang="en-US"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this is?</a:t>
            </a:r>
            <a:endParaRPr lang="en-US" dirty="0"/>
          </a:p>
        </p:txBody>
      </p:sp>
      <p:pic>
        <p:nvPicPr>
          <p:cNvPr id="4" name="Content Placeholder 3" descr="muumit1.jpg"/>
          <p:cNvPicPr>
            <a:picLocks noGrp="1" noChangeAspect="1"/>
          </p:cNvPicPr>
          <p:nvPr>
            <p:ph idx="1"/>
          </p:nvPr>
        </p:nvPicPr>
        <p:blipFill>
          <a:blip r:embed="rId3" cstate="print"/>
          <a:stretch>
            <a:fillRect/>
          </a:stretch>
        </p:blipFill>
        <p:spPr>
          <a:xfrm>
            <a:off x="1576575" y="1676400"/>
            <a:ext cx="5990850" cy="44227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pic>
        <p:nvPicPr>
          <p:cNvPr id="4" name="Content Placeholder 3" descr="mummintroll (Small).gif"/>
          <p:cNvPicPr>
            <a:picLocks noGrp="1" noChangeAspect="1"/>
          </p:cNvPicPr>
          <p:nvPr>
            <p:ph idx="1"/>
          </p:nvPr>
        </p:nvPicPr>
        <p:blipFill>
          <a:blip r:embed="rId2" cstate="print"/>
          <a:stretch>
            <a:fillRect/>
          </a:stretch>
        </p:blipFill>
        <p:spPr>
          <a:xfrm>
            <a:off x="3200400" y="1828800"/>
            <a:ext cx="2497733" cy="3633066"/>
          </a:xfrm>
        </p:spPr>
      </p:pic>
      <p:pic>
        <p:nvPicPr>
          <p:cNvPr id="8" name="Picture 7" descr="snufkin ch1.jpg"/>
          <p:cNvPicPr>
            <a:picLocks noChangeAspect="1"/>
          </p:cNvPicPr>
          <p:nvPr/>
        </p:nvPicPr>
        <p:blipFill>
          <a:blip r:embed="rId3" cstate="print"/>
          <a:stretch>
            <a:fillRect/>
          </a:stretch>
        </p:blipFill>
        <p:spPr>
          <a:xfrm>
            <a:off x="609600" y="3048000"/>
            <a:ext cx="1676400" cy="2733675"/>
          </a:xfrm>
          <a:prstGeom prst="rect">
            <a:avLst/>
          </a:prstGeom>
        </p:spPr>
      </p:pic>
      <p:pic>
        <p:nvPicPr>
          <p:cNvPr id="9" name="Picture 8" descr="sniff sleepy.jpg"/>
          <p:cNvPicPr>
            <a:picLocks noChangeAspect="1"/>
          </p:cNvPicPr>
          <p:nvPr/>
        </p:nvPicPr>
        <p:blipFill>
          <a:blip r:embed="rId4" cstate="print"/>
          <a:stretch>
            <a:fillRect/>
          </a:stretch>
        </p:blipFill>
        <p:spPr>
          <a:xfrm>
            <a:off x="6400800" y="3176338"/>
            <a:ext cx="1800225" cy="2395788"/>
          </a:xfrm>
          <a:prstGeom prst="rect">
            <a:avLst/>
          </a:prstGeom>
        </p:spPr>
      </p:pic>
      <p:sp>
        <p:nvSpPr>
          <p:cNvPr id="7" name="TextBox 6"/>
          <p:cNvSpPr txBox="1"/>
          <p:nvPr/>
        </p:nvSpPr>
        <p:spPr>
          <a:xfrm>
            <a:off x="609600" y="5791200"/>
            <a:ext cx="1676400" cy="584775"/>
          </a:xfrm>
          <a:prstGeom prst="rect">
            <a:avLst/>
          </a:prstGeom>
          <a:noFill/>
        </p:spPr>
        <p:txBody>
          <a:bodyPr wrap="square" rtlCol="0">
            <a:spAutoFit/>
          </a:bodyPr>
          <a:lstStyle/>
          <a:p>
            <a:r>
              <a:rPr lang="en-US" sz="3200" dirty="0" err="1" smtClean="0"/>
              <a:t>Snufkin</a:t>
            </a:r>
            <a:endParaRPr lang="en-US" sz="3200" dirty="0"/>
          </a:p>
        </p:txBody>
      </p:sp>
      <p:sp>
        <p:nvSpPr>
          <p:cNvPr id="10" name="TextBox 9"/>
          <p:cNvSpPr txBox="1"/>
          <p:nvPr/>
        </p:nvSpPr>
        <p:spPr>
          <a:xfrm>
            <a:off x="3124200" y="5638800"/>
            <a:ext cx="2819400" cy="584775"/>
          </a:xfrm>
          <a:prstGeom prst="rect">
            <a:avLst/>
          </a:prstGeom>
          <a:noFill/>
        </p:spPr>
        <p:txBody>
          <a:bodyPr wrap="square" rtlCol="0">
            <a:spAutoFit/>
          </a:bodyPr>
          <a:lstStyle/>
          <a:p>
            <a:r>
              <a:rPr lang="en-US" sz="3200" dirty="0" err="1" smtClean="0"/>
              <a:t>Moomintroll</a:t>
            </a:r>
            <a:endParaRPr lang="en-US" sz="3200" dirty="0"/>
          </a:p>
        </p:txBody>
      </p:sp>
      <p:sp>
        <p:nvSpPr>
          <p:cNvPr id="11" name="TextBox 10"/>
          <p:cNvSpPr txBox="1"/>
          <p:nvPr/>
        </p:nvSpPr>
        <p:spPr>
          <a:xfrm>
            <a:off x="6934200" y="5867400"/>
            <a:ext cx="1295400" cy="584775"/>
          </a:xfrm>
          <a:prstGeom prst="rect">
            <a:avLst/>
          </a:prstGeom>
          <a:noFill/>
        </p:spPr>
        <p:txBody>
          <a:bodyPr wrap="square" rtlCol="0">
            <a:spAutoFit/>
          </a:bodyPr>
          <a:lstStyle/>
          <a:p>
            <a:r>
              <a:rPr lang="en-US" sz="3200" dirty="0" smtClean="0"/>
              <a:t>Sniff</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Moomintroll</a:t>
            </a:r>
            <a:r>
              <a:rPr lang="en-US" dirty="0" smtClean="0"/>
              <a:t>, Sniff, and </a:t>
            </a:r>
            <a:r>
              <a:rPr lang="en-US" dirty="0" err="1" smtClean="0"/>
              <a:t>Snufkin</a:t>
            </a:r>
            <a:r>
              <a:rPr lang="en-US" dirty="0" smtClean="0"/>
              <a:t> find a hat.</a:t>
            </a:r>
            <a:endParaRPr lang="en-US" dirty="0"/>
          </a:p>
        </p:txBody>
      </p:sp>
      <p:pic>
        <p:nvPicPr>
          <p:cNvPr id="4" name="Content Placeholder 3" descr="moomintroll and hat (Small).jpg"/>
          <p:cNvPicPr>
            <a:picLocks noGrp="1" noChangeAspect="1"/>
          </p:cNvPicPr>
          <p:nvPr>
            <p:ph idx="1"/>
          </p:nvPr>
        </p:nvPicPr>
        <p:blipFill>
          <a:blip r:embed="rId2" cstate="print"/>
          <a:stretch>
            <a:fillRect/>
          </a:stretch>
        </p:blipFill>
        <p:spPr>
          <a:xfrm>
            <a:off x="1598706" y="1676400"/>
            <a:ext cx="5946588" cy="44227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take the hat home.</a:t>
            </a:r>
            <a:endParaRPr lang="en-US" dirty="0"/>
          </a:p>
        </p:txBody>
      </p:sp>
      <p:pic>
        <p:nvPicPr>
          <p:cNvPr id="6" name="Content Placeholder 5" descr="hat (Small).jpg"/>
          <p:cNvPicPr>
            <a:picLocks noGrp="1" noChangeAspect="1"/>
          </p:cNvPicPr>
          <p:nvPr>
            <p:ph idx="1"/>
          </p:nvPr>
        </p:nvPicPr>
        <p:blipFill>
          <a:blip r:embed="rId2" cstate="print"/>
          <a:stretch>
            <a:fillRect/>
          </a:stretch>
        </p:blipFill>
        <p:spPr>
          <a:xfrm>
            <a:off x="2360612" y="1676400"/>
            <a:ext cx="4422775" cy="4422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hat is too big for </a:t>
            </a:r>
            <a:r>
              <a:rPr lang="en-US" dirty="0" err="1" smtClean="0"/>
              <a:t>Moominpappa</a:t>
            </a:r>
            <a:r>
              <a:rPr lang="en-US" dirty="0" smtClean="0"/>
              <a:t>.</a:t>
            </a:r>
            <a:endParaRPr lang="en-US" dirty="0"/>
          </a:p>
        </p:txBody>
      </p:sp>
      <p:pic>
        <p:nvPicPr>
          <p:cNvPr id="4" name="Content Placeholder 3" descr="pappahobgoblin's hat (Small).jpg"/>
          <p:cNvPicPr>
            <a:picLocks noGrp="1" noChangeAspect="1"/>
          </p:cNvPicPr>
          <p:nvPr>
            <p:ph idx="1"/>
          </p:nvPr>
        </p:nvPicPr>
        <p:blipFill>
          <a:blip r:embed="rId2" cstate="print"/>
          <a:stretch>
            <a:fillRect/>
          </a:stretch>
        </p:blipFill>
        <p:spPr>
          <a:xfrm>
            <a:off x="2466575" y="1676400"/>
            <a:ext cx="4210850" cy="44227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The goal of our lesson today is to build background knowledge about the book, </a:t>
            </a:r>
          </a:p>
          <a:p>
            <a:pPr>
              <a:buNone/>
            </a:pPr>
            <a:r>
              <a:rPr lang="en-US" sz="4400" dirty="0" smtClean="0"/>
              <a:t>            Finn Family </a:t>
            </a:r>
            <a:r>
              <a:rPr lang="en-US" sz="4400" dirty="0" err="1" smtClean="0"/>
              <a:t>Moomintroll</a:t>
            </a:r>
            <a:endParaRPr lang="en-US" sz="4400" dirty="0" smtClean="0"/>
          </a:p>
          <a:p>
            <a:pPr>
              <a:buNone/>
            </a:pP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look better with my smaller hat</a:t>
            </a:r>
            <a:endParaRPr lang="en-US" dirty="0"/>
          </a:p>
        </p:txBody>
      </p:sp>
      <p:pic>
        <p:nvPicPr>
          <p:cNvPr id="8" name="Content Placeholder 7" descr="moominpappa better (Small).bmp"/>
          <p:cNvPicPr>
            <a:picLocks noGrp="1" noChangeAspect="1"/>
          </p:cNvPicPr>
          <p:nvPr>
            <p:ph idx="1"/>
          </p:nvPr>
        </p:nvPicPr>
        <p:blipFill>
          <a:blip r:embed="rId3" cstate="print"/>
          <a:stretch>
            <a:fillRect/>
          </a:stretch>
        </p:blipFill>
        <p:spPr>
          <a:xfrm>
            <a:off x="2632429" y="1676400"/>
            <a:ext cx="3879142" cy="4422775"/>
          </a:xfrm>
        </p:spPr>
      </p:pic>
      <p:sp>
        <p:nvSpPr>
          <p:cNvPr id="4" name="TextBox 3"/>
          <p:cNvSpPr txBox="1"/>
          <p:nvPr/>
        </p:nvSpPr>
        <p:spPr>
          <a:xfrm>
            <a:off x="2590800" y="6096000"/>
            <a:ext cx="3352800" cy="707886"/>
          </a:xfrm>
          <a:prstGeom prst="rect">
            <a:avLst/>
          </a:prstGeom>
          <a:noFill/>
        </p:spPr>
        <p:txBody>
          <a:bodyPr wrap="square" rtlCol="0">
            <a:spAutoFit/>
          </a:bodyPr>
          <a:lstStyle/>
          <a:p>
            <a:r>
              <a:rPr lang="en-US" sz="4000" dirty="0" err="1" smtClean="0"/>
              <a:t>Moominpapa</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will use the hat as a wastebasket.</a:t>
            </a:r>
            <a:endParaRPr lang="en-US" dirty="0"/>
          </a:p>
        </p:txBody>
      </p:sp>
      <p:pic>
        <p:nvPicPr>
          <p:cNvPr id="4" name="Content Placeholder 3" descr="wastebaskethat (Small).jpg"/>
          <p:cNvPicPr>
            <a:picLocks noGrp="1" noChangeAspect="1"/>
          </p:cNvPicPr>
          <p:nvPr>
            <p:ph idx="1"/>
          </p:nvPr>
        </p:nvPicPr>
        <p:blipFill>
          <a:blip r:embed="rId2" cstate="print"/>
          <a:stretch>
            <a:fillRect/>
          </a:stretch>
        </p:blipFill>
        <p:spPr>
          <a:xfrm>
            <a:off x="2360612" y="1676400"/>
            <a:ext cx="4422775" cy="44227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small clouds appear.</a:t>
            </a:r>
            <a:endParaRPr lang="en-US" dirty="0"/>
          </a:p>
        </p:txBody>
      </p:sp>
      <p:pic>
        <p:nvPicPr>
          <p:cNvPr id="4" name="Content Placeholder 3" descr="clouds (Small).jpg"/>
          <p:cNvPicPr>
            <a:picLocks noGrp="1" noChangeAspect="1"/>
          </p:cNvPicPr>
          <p:nvPr>
            <p:ph idx="1"/>
          </p:nvPr>
        </p:nvPicPr>
        <p:blipFill>
          <a:blip r:embed="rId2" cstate="print"/>
          <a:stretch>
            <a:fillRect/>
          </a:stretch>
        </p:blipFill>
        <p:spPr>
          <a:xfrm>
            <a:off x="2743200" y="1219200"/>
            <a:ext cx="3510578" cy="4422775"/>
          </a:xfrm>
        </p:spPr>
      </p:pic>
      <p:sp>
        <p:nvSpPr>
          <p:cNvPr id="5" name="TextBox 4"/>
          <p:cNvSpPr txBox="1"/>
          <p:nvPr/>
        </p:nvSpPr>
        <p:spPr>
          <a:xfrm>
            <a:off x="2590800" y="5791200"/>
            <a:ext cx="4191000" cy="646331"/>
          </a:xfrm>
          <a:prstGeom prst="rect">
            <a:avLst/>
          </a:prstGeom>
          <a:noFill/>
        </p:spPr>
        <p:txBody>
          <a:bodyPr wrap="square" rtlCol="0">
            <a:spAutoFit/>
          </a:bodyPr>
          <a:lstStyle/>
          <a:p>
            <a:r>
              <a:rPr lang="en-US" sz="3600" dirty="0" err="1" smtClean="0"/>
              <a:t>Snork</a:t>
            </a:r>
            <a:r>
              <a:rPr lang="en-US" sz="3600" dirty="0" smtClean="0"/>
              <a:t> Maiden</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Turn and tell your neighbor what happened in our story </a:t>
            </a:r>
            <a:endParaRPr lang="en-US" sz="4400" dirty="0"/>
          </a:p>
        </p:txBody>
      </p:sp>
      <p:pic>
        <p:nvPicPr>
          <p:cNvPr id="4" name="Picture 3" descr="google_talk_icon.png"/>
          <p:cNvPicPr>
            <a:picLocks noChangeAspect="1"/>
          </p:cNvPicPr>
          <p:nvPr/>
        </p:nvPicPr>
        <p:blipFill>
          <a:blip r:embed="rId2" cstate="print"/>
          <a:stretch>
            <a:fillRect/>
          </a:stretch>
        </p:blipFill>
        <p:spPr>
          <a:xfrm>
            <a:off x="2819400" y="3124200"/>
            <a:ext cx="3250794" cy="32507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Our goal today was to retell the story using details from the text.  </a:t>
            </a:r>
          </a:p>
          <a:p>
            <a:endParaRPr lang="en-US" dirty="0" smtClean="0"/>
          </a:p>
          <a:p>
            <a:r>
              <a:rPr lang="en-US" sz="4400" dirty="0" smtClean="0"/>
              <a:t>How did you do today?</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yesterday…</a:t>
            </a:r>
            <a:endParaRPr lang="en-US" dirty="0"/>
          </a:p>
        </p:txBody>
      </p:sp>
      <p:pic>
        <p:nvPicPr>
          <p:cNvPr id="6" name="Content Placeholder 5" descr="clouds (Small).jpg">
            <a:hlinkClick r:id="rId3"/>
          </p:cNvPr>
          <p:cNvPicPr>
            <a:picLocks noGrp="1" noChangeAspect="1"/>
          </p:cNvPicPr>
          <p:nvPr>
            <p:ph idx="1"/>
          </p:nvPr>
        </p:nvPicPr>
        <p:blipFill>
          <a:blip r:embed="rId4" cstate="print"/>
          <a:stretch>
            <a:fillRect/>
          </a:stretch>
        </p:blipFill>
        <p:spPr>
          <a:xfrm>
            <a:off x="2816711" y="1676400"/>
            <a:ext cx="3510578" cy="4422775"/>
          </a:xfrm>
        </p:spPr>
      </p:pic>
      <p:pic>
        <p:nvPicPr>
          <p:cNvPr id="2051" name="Picture 3" descr="C:\Documents and Settings\dgoff\Local Settings\Temporary Internet Files\Content.IE5\Z9OF38BM\MC900431621[1].png"/>
          <p:cNvPicPr>
            <a:picLocks noChangeAspect="1" noChangeArrowheads="1"/>
          </p:cNvPicPr>
          <p:nvPr/>
        </p:nvPicPr>
        <p:blipFill>
          <a:blip r:embed="rId5" cstate="print"/>
          <a:srcRect/>
          <a:stretch>
            <a:fillRect/>
          </a:stretch>
        </p:blipFill>
        <p:spPr bwMode="auto">
          <a:xfrm>
            <a:off x="7391400" y="533400"/>
            <a:ext cx="1143000" cy="1143000"/>
          </a:xfrm>
          <a:prstGeom prst="rect">
            <a:avLst/>
          </a:prstGeom>
          <a:noFill/>
        </p:spPr>
      </p:pic>
      <p:pic>
        <p:nvPicPr>
          <p:cNvPr id="5" name="Picture 4" descr="snork maiden (Small).jpg"/>
          <p:cNvPicPr/>
          <p:nvPr/>
        </p:nvPicPr>
        <p:blipFill>
          <a:blip r:embed="rId6" cstate="print"/>
          <a:stretch>
            <a:fillRect/>
          </a:stretch>
        </p:blipFill>
        <p:spPr bwMode="auto">
          <a:xfrm rot="21115578">
            <a:off x="762000" y="1981200"/>
            <a:ext cx="1926708" cy="1721030"/>
          </a:xfrm>
          <a:prstGeom prst="rect">
            <a:avLst/>
          </a:prstGeom>
          <a:noFill/>
          <a:ln w="9525">
            <a:noFill/>
            <a:miter lim="800000"/>
            <a:headEnd/>
            <a:tailEnd/>
          </a:ln>
          <a:effectLst/>
        </p:spPr>
      </p:pic>
      <p:pic>
        <p:nvPicPr>
          <p:cNvPr id="7" name="Picture 6" descr="little my (Small).jpg"/>
          <p:cNvPicPr/>
          <p:nvPr/>
        </p:nvPicPr>
        <p:blipFill>
          <a:blip r:embed="rId7" cstate="print"/>
          <a:stretch>
            <a:fillRect/>
          </a:stretch>
        </p:blipFill>
        <p:spPr bwMode="auto">
          <a:xfrm>
            <a:off x="7010400" y="2209800"/>
            <a:ext cx="1086736" cy="2115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800" dirty="0" smtClean="0"/>
              <a:t>Our goal today is going to be retelling the story we hear using details from the text.</a:t>
            </a:r>
            <a:endParaRPr lang="en-US" sz="4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a:t>
            </a:r>
            <a:r>
              <a:rPr lang="en-US" sz="6000" dirty="0" err="1" smtClean="0"/>
              <a:t>Hemulen</a:t>
            </a:r>
            <a:endParaRPr lang="en-US" sz="6000" dirty="0"/>
          </a:p>
        </p:txBody>
      </p:sp>
      <p:pic>
        <p:nvPicPr>
          <p:cNvPr id="4" name="Content Placeholder 3" descr="hemulen hunting (Small).jpg"/>
          <p:cNvPicPr>
            <a:picLocks noGrp="1" noChangeAspect="1"/>
          </p:cNvPicPr>
          <p:nvPr>
            <p:ph idx="1"/>
          </p:nvPr>
        </p:nvPicPr>
        <p:blipFill>
          <a:blip r:embed="rId2" cstate="print"/>
          <a:stretch>
            <a:fillRect/>
          </a:stretch>
        </p:blipFill>
        <p:spPr>
          <a:xfrm>
            <a:off x="2964137" y="1676400"/>
            <a:ext cx="3215726" cy="44227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429000" cy="2165350"/>
          </a:xfrm>
        </p:spPr>
        <p:txBody>
          <a:bodyPr/>
          <a:lstStyle/>
          <a:p>
            <a:r>
              <a:rPr lang="en-US" sz="2800" i="1" u="sng" dirty="0" smtClean="0"/>
              <a:t>Fantastic</a:t>
            </a:r>
            <a:r>
              <a:rPr lang="en-US" sz="2800" dirty="0" smtClean="0"/>
              <a:t> </a:t>
            </a:r>
            <a:r>
              <a:rPr lang="en-US" sz="2800" i="1" u="sng" dirty="0" smtClean="0"/>
              <a:t>collector</a:t>
            </a:r>
            <a:r>
              <a:rPr lang="en-US" sz="2800" dirty="0" smtClean="0"/>
              <a:t> of stamps.</a:t>
            </a:r>
            <a:endParaRPr lang="en-US" sz="2800" dirty="0"/>
          </a:p>
        </p:txBody>
      </p:sp>
      <p:sp>
        <p:nvSpPr>
          <p:cNvPr id="6" name="Text Placeholder 5"/>
          <p:cNvSpPr>
            <a:spLocks noGrp="1"/>
          </p:cNvSpPr>
          <p:nvPr>
            <p:ph type="body" sz="half" idx="2"/>
          </p:nvPr>
        </p:nvSpPr>
        <p:spPr>
          <a:xfrm>
            <a:off x="457200" y="2514600"/>
            <a:ext cx="3429000" cy="3611563"/>
          </a:xfrm>
        </p:spPr>
        <p:txBody>
          <a:bodyPr/>
          <a:lstStyle/>
          <a:p>
            <a:r>
              <a:rPr lang="en-US" sz="2800" b="1" i="1" u="sng" dirty="0" smtClean="0"/>
              <a:t>fantastic</a:t>
            </a:r>
            <a:r>
              <a:rPr lang="en-US" sz="2800" b="1" dirty="0" smtClean="0"/>
              <a:t> – unbelievable, out of this world</a:t>
            </a:r>
          </a:p>
          <a:p>
            <a:endParaRPr lang="en-US" sz="2800" b="1" i="1" u="sng" dirty="0" smtClean="0"/>
          </a:p>
          <a:p>
            <a:r>
              <a:rPr lang="en-US" sz="2800" b="1" i="1" u="sng" dirty="0" smtClean="0"/>
              <a:t>collector</a:t>
            </a:r>
            <a:r>
              <a:rPr lang="en-US" sz="2800" b="1" dirty="0" smtClean="0"/>
              <a:t> – someone who finds and keeps things</a:t>
            </a:r>
            <a:endParaRPr lang="en-US" sz="2800" b="1" i="1" u="sng" dirty="0"/>
          </a:p>
        </p:txBody>
      </p:sp>
      <p:pic>
        <p:nvPicPr>
          <p:cNvPr id="8" name="Content Placeholder 7" descr="hemulen hunting (Small).jpg"/>
          <p:cNvPicPr>
            <a:picLocks noGrp="1" noChangeAspect="1"/>
          </p:cNvPicPr>
          <p:nvPr>
            <p:ph idx="1"/>
          </p:nvPr>
        </p:nvPicPr>
        <p:blipFill>
          <a:blip r:embed="rId2" cstate="print"/>
          <a:stretch>
            <a:fillRect/>
          </a:stretch>
        </p:blipFill>
        <p:spPr>
          <a:xfrm>
            <a:off x="4468812" y="913606"/>
            <a:ext cx="3324225" cy="4572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stamp collection is complete.</a:t>
            </a:r>
            <a:endParaRPr lang="en-US" dirty="0"/>
          </a:p>
        </p:txBody>
      </p:sp>
      <p:pic>
        <p:nvPicPr>
          <p:cNvPr id="4" name="Content Placeholder 3" descr="stamps (Small).bmp"/>
          <p:cNvPicPr>
            <a:picLocks noGrp="1" noChangeAspect="1"/>
          </p:cNvPicPr>
          <p:nvPr>
            <p:ph idx="1"/>
          </p:nvPr>
        </p:nvPicPr>
        <p:blipFill>
          <a:blip r:embed="rId2" cstate="print"/>
          <a:stretch>
            <a:fillRect/>
          </a:stretch>
        </p:blipFill>
        <p:spPr>
          <a:xfrm>
            <a:off x="1524380" y="1787787"/>
            <a:ext cx="6095239" cy="4200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ter_Pan.gif"/>
          <p:cNvPicPr>
            <a:picLocks noGrp="1" noChangeAspect="1"/>
          </p:cNvPicPr>
          <p:nvPr>
            <p:ph idx="1"/>
          </p:nvPr>
        </p:nvPicPr>
        <p:blipFill>
          <a:blip r:embed="rId2" cstate="print"/>
          <a:stretch>
            <a:fillRect/>
          </a:stretch>
        </p:blipFill>
        <p:spPr>
          <a:xfrm rot="21087406">
            <a:off x="208951" y="616074"/>
            <a:ext cx="2362200" cy="2989538"/>
          </a:xfrm>
        </p:spPr>
      </p:pic>
      <p:pic>
        <p:nvPicPr>
          <p:cNvPr id="5" name="Picture 4" descr="wizard of oz.bmp"/>
          <p:cNvPicPr>
            <a:picLocks noChangeAspect="1"/>
          </p:cNvPicPr>
          <p:nvPr/>
        </p:nvPicPr>
        <p:blipFill>
          <a:blip r:embed="rId3" cstate="print"/>
          <a:stretch>
            <a:fillRect/>
          </a:stretch>
        </p:blipFill>
        <p:spPr>
          <a:xfrm>
            <a:off x="5824415" y="609600"/>
            <a:ext cx="2855058" cy="2667000"/>
          </a:xfrm>
          <a:prstGeom prst="rect">
            <a:avLst/>
          </a:prstGeom>
        </p:spPr>
      </p:pic>
      <p:pic>
        <p:nvPicPr>
          <p:cNvPr id="6" name="Picture 5" descr="Dinotopia_DVD_PS_3D_hires.jpg"/>
          <p:cNvPicPr>
            <a:picLocks noChangeAspect="1"/>
          </p:cNvPicPr>
          <p:nvPr/>
        </p:nvPicPr>
        <p:blipFill>
          <a:blip r:embed="rId4" cstate="print"/>
          <a:stretch>
            <a:fillRect/>
          </a:stretch>
        </p:blipFill>
        <p:spPr>
          <a:xfrm rot="20852662">
            <a:off x="3257301" y="4417763"/>
            <a:ext cx="1508216" cy="2275977"/>
          </a:xfrm>
          <a:prstGeom prst="rect">
            <a:avLst/>
          </a:prstGeom>
        </p:spPr>
      </p:pic>
      <p:pic>
        <p:nvPicPr>
          <p:cNvPr id="7" name="Picture 6" descr="dinosaur_boulevard.jpg"/>
          <p:cNvPicPr>
            <a:picLocks noChangeAspect="1"/>
          </p:cNvPicPr>
          <p:nvPr/>
        </p:nvPicPr>
        <p:blipFill>
          <a:blip r:embed="rId5" cstate="print"/>
          <a:stretch>
            <a:fillRect/>
          </a:stretch>
        </p:blipFill>
        <p:spPr>
          <a:xfrm rot="629447">
            <a:off x="5084469" y="4746125"/>
            <a:ext cx="3733800" cy="1786890"/>
          </a:xfrm>
          <a:prstGeom prst="rect">
            <a:avLst/>
          </a:prstGeom>
        </p:spPr>
      </p:pic>
      <p:sp>
        <p:nvSpPr>
          <p:cNvPr id="8" name="TextBox 7"/>
          <p:cNvSpPr txBox="1"/>
          <p:nvPr/>
        </p:nvSpPr>
        <p:spPr>
          <a:xfrm>
            <a:off x="2971800" y="1981200"/>
            <a:ext cx="3429000" cy="2123658"/>
          </a:xfrm>
          <a:prstGeom prst="rect">
            <a:avLst/>
          </a:prstGeom>
          <a:noFill/>
        </p:spPr>
        <p:txBody>
          <a:bodyPr wrap="square" rtlCol="0">
            <a:spAutoFit/>
          </a:bodyPr>
          <a:lstStyle/>
          <a:p>
            <a:r>
              <a:rPr lang="en-US" sz="4400" dirty="0" smtClean="0"/>
              <a:t>Who are these characters?</a:t>
            </a:r>
            <a:endParaRPr lang="en-US" sz="4400" dirty="0"/>
          </a:p>
        </p:txBody>
      </p:sp>
      <p:pic>
        <p:nvPicPr>
          <p:cNvPr id="9" name="Picture 8" descr="narnia.jpg"/>
          <p:cNvPicPr>
            <a:picLocks noChangeAspect="1"/>
          </p:cNvPicPr>
          <p:nvPr/>
        </p:nvPicPr>
        <p:blipFill>
          <a:blip r:embed="rId6" cstate="print"/>
          <a:stretch>
            <a:fillRect/>
          </a:stretch>
        </p:blipFill>
        <p:spPr>
          <a:xfrm>
            <a:off x="457200" y="4114800"/>
            <a:ext cx="1628775" cy="24098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Hemulen</a:t>
            </a:r>
            <a:r>
              <a:rPr lang="en-US" dirty="0" smtClean="0"/>
              <a:t> will collect plants!</a:t>
            </a:r>
            <a:endParaRPr lang="en-US" dirty="0"/>
          </a:p>
        </p:txBody>
      </p:sp>
      <p:pic>
        <p:nvPicPr>
          <p:cNvPr id="4" name="Content Placeholder 3" descr="hemulen (Small).jpg"/>
          <p:cNvPicPr>
            <a:picLocks noGrp="1" noChangeAspect="1"/>
          </p:cNvPicPr>
          <p:nvPr>
            <p:ph idx="1"/>
          </p:nvPr>
        </p:nvPicPr>
        <p:blipFill>
          <a:blip r:embed="rId2" cstate="print"/>
          <a:stretch>
            <a:fillRect/>
          </a:stretch>
        </p:blipFill>
        <p:spPr>
          <a:xfrm>
            <a:off x="2097720" y="1676400"/>
            <a:ext cx="4948559" cy="44227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put the plants on </a:t>
            </a:r>
            <a:r>
              <a:rPr lang="en-US" smtClean="0"/>
              <a:t>the table.</a:t>
            </a:r>
            <a:endParaRPr lang="en-US"/>
          </a:p>
        </p:txBody>
      </p:sp>
      <p:pic>
        <p:nvPicPr>
          <p:cNvPr id="4" name="Content Placeholder 3" descr="plant collection (Small).bmp"/>
          <p:cNvPicPr>
            <a:picLocks noGrp="1" noChangeAspect="1"/>
          </p:cNvPicPr>
          <p:nvPr>
            <p:ph idx="1"/>
          </p:nvPr>
        </p:nvPicPr>
        <p:blipFill>
          <a:blip r:embed="rId2" cstate="print"/>
          <a:stretch>
            <a:fillRect/>
          </a:stretch>
        </p:blipFill>
        <p:spPr>
          <a:xfrm>
            <a:off x="2360612" y="1676400"/>
            <a:ext cx="4422775" cy="44227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800" dirty="0" smtClean="0"/>
              <a:t>Our goal today was to  retell the story we hear using details from the text.</a:t>
            </a:r>
            <a:endParaRPr lang="en-US"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a:t>
            </a:r>
            <a:endParaRPr lang="en-US" dirty="0"/>
          </a:p>
        </p:txBody>
      </p:sp>
      <p:sp>
        <p:nvSpPr>
          <p:cNvPr id="3" name="Content Placeholder 2"/>
          <p:cNvSpPr>
            <a:spLocks noGrp="1"/>
          </p:cNvSpPr>
          <p:nvPr>
            <p:ph idx="1"/>
          </p:nvPr>
        </p:nvSpPr>
        <p:spPr/>
        <p:txBody>
          <a:bodyPr/>
          <a:lstStyle/>
          <a:p>
            <a:r>
              <a:rPr lang="en-US" sz="5400" dirty="0" smtClean="0"/>
              <a:t>Our goal of the lesson is to tell the elements of a fiction story.  </a:t>
            </a:r>
            <a:endParaRPr lang="en-US" sz="5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7" descr="pine needles (Small).jpg"/>
          <p:cNvPicPr>
            <a:picLocks noGrp="1" noChangeAspect="1"/>
          </p:cNvPicPr>
          <p:nvPr>
            <p:ph idx="1"/>
          </p:nvPr>
        </p:nvPicPr>
        <p:blipFill>
          <a:blip r:embed="rId3" cstate="print"/>
          <a:stretch>
            <a:fillRect/>
          </a:stretch>
        </p:blipFill>
        <p:spPr>
          <a:xfrm>
            <a:off x="381000" y="457200"/>
            <a:ext cx="4600755" cy="3048000"/>
          </a:xfrm>
        </p:spPr>
      </p:pic>
      <p:pic>
        <p:nvPicPr>
          <p:cNvPr id="5" name="Content Placeholder 7" descr="snufkin (Small).jpg"/>
          <p:cNvPicPr>
            <a:picLocks noChangeAspect="1"/>
          </p:cNvPicPr>
          <p:nvPr/>
        </p:nvPicPr>
        <p:blipFill>
          <a:blip r:embed="rId4" cstate="print"/>
          <a:stretch>
            <a:fillRect/>
          </a:stretch>
        </p:blipFill>
        <p:spPr>
          <a:xfrm>
            <a:off x="4645025" y="2309617"/>
            <a:ext cx="4041775" cy="3681804"/>
          </a:xfrm>
          <a:prstGeom prst="rect">
            <a:avLst/>
          </a:prstGeom>
        </p:spPr>
      </p:pic>
      <p:pic>
        <p:nvPicPr>
          <p:cNvPr id="6" name="Content Placeholder 3" descr="pappahobgoblin's hat (Small).jpg"/>
          <p:cNvPicPr>
            <a:picLocks noChangeAspect="1"/>
          </p:cNvPicPr>
          <p:nvPr/>
        </p:nvPicPr>
        <p:blipFill>
          <a:blip r:embed="rId5" cstate="print"/>
          <a:stretch>
            <a:fillRect/>
          </a:stretch>
        </p:blipFill>
        <p:spPr bwMode="auto">
          <a:xfrm>
            <a:off x="0" y="3276600"/>
            <a:ext cx="3050070" cy="3203575"/>
          </a:xfrm>
          <a:prstGeom prst="rect">
            <a:avLst/>
          </a:prstGeom>
          <a:noFill/>
          <a:ln w="9525">
            <a:noFill/>
            <a:miter lim="800000"/>
            <a:headEnd/>
            <a:tailEnd/>
          </a:ln>
          <a:effectLst/>
        </p:spPr>
      </p:pic>
      <p:pic>
        <p:nvPicPr>
          <p:cNvPr id="7" name="Content Placeholder 3" descr="clouds (Small).jpg"/>
          <p:cNvPicPr>
            <a:picLocks noChangeAspect="1"/>
          </p:cNvPicPr>
          <p:nvPr/>
        </p:nvPicPr>
        <p:blipFill>
          <a:blip r:embed="rId6" cstate="print"/>
          <a:stretch>
            <a:fillRect/>
          </a:stretch>
        </p:blipFill>
        <p:spPr bwMode="auto">
          <a:xfrm>
            <a:off x="7037069" y="0"/>
            <a:ext cx="1874996" cy="2362200"/>
          </a:xfrm>
          <a:prstGeom prst="rect">
            <a:avLst/>
          </a:prstGeom>
          <a:noFill/>
          <a:ln w="9525">
            <a:noFill/>
            <a:miter lim="800000"/>
            <a:headEnd/>
            <a:tailEnd/>
          </a:ln>
          <a:effectLst/>
        </p:spPr>
      </p:pic>
      <p:pic>
        <p:nvPicPr>
          <p:cNvPr id="8" name="Content Placeholder 3" descr="hemulen hunting (Small).jpg"/>
          <p:cNvPicPr>
            <a:picLocks noChangeAspect="1"/>
          </p:cNvPicPr>
          <p:nvPr/>
        </p:nvPicPr>
        <p:blipFill>
          <a:blip r:embed="rId7" cstate="print"/>
          <a:stretch>
            <a:fillRect/>
          </a:stretch>
        </p:blipFill>
        <p:spPr bwMode="auto">
          <a:xfrm>
            <a:off x="2895600" y="3912996"/>
            <a:ext cx="2141263" cy="294500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a:t>
            </a:r>
            <a:endParaRPr lang="en-US" dirty="0"/>
          </a:p>
        </p:txBody>
      </p:sp>
      <p:sp>
        <p:nvSpPr>
          <p:cNvPr id="3" name="Content Placeholder 2"/>
          <p:cNvSpPr>
            <a:spLocks noGrp="1"/>
          </p:cNvSpPr>
          <p:nvPr>
            <p:ph idx="1"/>
          </p:nvPr>
        </p:nvSpPr>
        <p:spPr/>
        <p:txBody>
          <a:bodyPr/>
          <a:lstStyle/>
          <a:p>
            <a:r>
              <a:rPr lang="en-US" sz="5400" dirty="0" smtClean="0"/>
              <a:t>Our goal of the lesson was to tell the elements of a fiction story.  </a:t>
            </a:r>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 World Map</a:t>
            </a:r>
            <a:endParaRPr lang="en-US" dirty="0"/>
          </a:p>
        </p:txBody>
      </p:sp>
      <p:pic>
        <p:nvPicPr>
          <p:cNvPr id="6" name="Content Placeholder 5" descr="Mapa-Mundi-da-Fantasia-.jpg"/>
          <p:cNvPicPr>
            <a:picLocks noGrp="1" noChangeAspect="1"/>
          </p:cNvPicPr>
          <p:nvPr>
            <p:ph idx="1"/>
          </p:nvPr>
        </p:nvPicPr>
        <p:blipFill>
          <a:blip r:embed="rId2" cstate="print"/>
          <a:stretch>
            <a:fillRect/>
          </a:stretch>
        </p:blipFill>
        <p:spPr>
          <a:xfrm>
            <a:off x="1981200" y="1295400"/>
            <a:ext cx="5257800" cy="5029200"/>
          </a:xfrm>
        </p:spPr>
      </p:pic>
      <p:pic>
        <p:nvPicPr>
          <p:cNvPr id="7" name="Content Placeholder 3" descr="mummintroll (Small).gif"/>
          <p:cNvPicPr>
            <a:picLocks noChangeAspect="1"/>
          </p:cNvPicPr>
          <p:nvPr/>
        </p:nvPicPr>
        <p:blipFill>
          <a:blip r:embed="rId3" cstate="print"/>
          <a:stretch>
            <a:fillRect/>
          </a:stretch>
        </p:blipFill>
        <p:spPr bwMode="auto">
          <a:xfrm>
            <a:off x="152400" y="2133600"/>
            <a:ext cx="2497733" cy="36330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moomintrove.com/images/tove-boat.jpg">
            <a:hlinkClick r:id="rId3"/>
          </p:cNvPr>
          <p:cNvPicPr>
            <a:picLocks noGrp="1"/>
          </p:cNvPicPr>
          <p:nvPr>
            <p:ph idx="1"/>
          </p:nvPr>
        </p:nvPicPr>
        <p:blipFill>
          <a:blip r:embed="rId4" cstate="print"/>
          <a:srcRect/>
          <a:stretch>
            <a:fillRect/>
          </a:stretch>
        </p:blipFill>
        <p:spPr bwMode="auto">
          <a:xfrm rot="21345229">
            <a:off x="914400" y="762000"/>
            <a:ext cx="2438400" cy="2590800"/>
          </a:xfrm>
          <a:prstGeom prst="rect">
            <a:avLst/>
          </a:prstGeom>
          <a:noFill/>
          <a:ln w="9525">
            <a:noFill/>
            <a:miter lim="800000"/>
            <a:headEnd/>
            <a:tailEnd/>
          </a:ln>
        </p:spPr>
      </p:pic>
      <p:pic>
        <p:nvPicPr>
          <p:cNvPr id="8" name="Picture 7" descr="finnstyle_2231_2364226.jpg"/>
          <p:cNvPicPr>
            <a:picLocks noChangeAspect="1"/>
          </p:cNvPicPr>
          <p:nvPr/>
        </p:nvPicPr>
        <p:blipFill>
          <a:blip r:embed="rId5" cstate="print"/>
          <a:stretch>
            <a:fillRect/>
          </a:stretch>
        </p:blipFill>
        <p:spPr>
          <a:xfrm rot="281116">
            <a:off x="5638800" y="304800"/>
            <a:ext cx="3333750" cy="3333750"/>
          </a:xfrm>
          <a:prstGeom prst="rect">
            <a:avLst/>
          </a:prstGeom>
        </p:spPr>
      </p:pic>
      <p:pic>
        <p:nvPicPr>
          <p:cNvPr id="9218" name="Picture 2" descr="http://upload.wikimedia.org/wikipedia/commons/thumb/b/bc/Tove_Jansson_1956.jpg/240px-Tove_Jansson_1956.jpg"/>
          <p:cNvPicPr>
            <a:picLocks noChangeAspect="1" noChangeArrowheads="1"/>
          </p:cNvPicPr>
          <p:nvPr/>
        </p:nvPicPr>
        <p:blipFill>
          <a:blip r:embed="rId6" cstate="print"/>
          <a:srcRect/>
          <a:stretch>
            <a:fillRect/>
          </a:stretch>
        </p:blipFill>
        <p:spPr bwMode="auto">
          <a:xfrm>
            <a:off x="3276600" y="3276600"/>
            <a:ext cx="2286000" cy="3581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World-Map-1.gif"/>
          <p:cNvPicPr>
            <a:picLocks noGrp="1"/>
          </p:cNvPicPr>
          <p:nvPr>
            <p:ph idx="1"/>
          </p:nvPr>
        </p:nvPicPr>
        <p:blipFill>
          <a:blip r:embed="rId3" cstate="print"/>
          <a:stretch>
            <a:fillRect/>
          </a:stretch>
        </p:blipFill>
        <p:spPr>
          <a:xfrm>
            <a:off x="0" y="457200"/>
            <a:ext cx="9144000" cy="601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Moomin</a:t>
            </a:r>
            <a:r>
              <a:rPr lang="en-US" dirty="0" smtClean="0"/>
              <a:t> Valley</a:t>
            </a:r>
            <a:endParaRPr lang="en-US" dirty="0"/>
          </a:p>
        </p:txBody>
      </p:sp>
      <p:pic>
        <p:nvPicPr>
          <p:cNvPr id="4" name="Content Placeholder 3" descr="map of moominvalley (Small).jpg"/>
          <p:cNvPicPr>
            <a:picLocks noGrp="1" noChangeAspect="1"/>
          </p:cNvPicPr>
          <p:nvPr>
            <p:ph idx="1"/>
          </p:nvPr>
        </p:nvPicPr>
        <p:blipFill>
          <a:blip r:embed="rId3" cstate="print"/>
          <a:stretch>
            <a:fillRect/>
          </a:stretch>
        </p:blipFill>
        <p:spPr>
          <a:xfrm>
            <a:off x="3028636" y="1676400"/>
            <a:ext cx="3448364" cy="49409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Moomins</a:t>
            </a:r>
            <a:r>
              <a:rPr lang="en-US" dirty="0" smtClean="0"/>
              <a:t>:  Mamma, </a:t>
            </a:r>
            <a:r>
              <a:rPr lang="en-US" dirty="0" err="1" smtClean="0"/>
              <a:t>Pappa</a:t>
            </a:r>
            <a:r>
              <a:rPr lang="en-US" dirty="0" smtClean="0"/>
              <a:t>, </a:t>
            </a:r>
            <a:r>
              <a:rPr lang="en-US" dirty="0" err="1" smtClean="0"/>
              <a:t>Moomintroll</a:t>
            </a:r>
            <a:r>
              <a:rPr lang="en-US" dirty="0" smtClean="0"/>
              <a:t>, </a:t>
            </a:r>
            <a:r>
              <a:rPr lang="en-US" dirty="0" err="1" smtClean="0"/>
              <a:t>Snorkmaiden</a:t>
            </a:r>
            <a:endParaRPr lang="en-US" dirty="0"/>
          </a:p>
        </p:txBody>
      </p:sp>
      <p:pic>
        <p:nvPicPr>
          <p:cNvPr id="5" name="Content Placeholder 4" descr="Mamma,Pappa,Troll,Snorkmaiden (Small).jpg"/>
          <p:cNvPicPr>
            <a:picLocks noGrp="1" noChangeAspect="1"/>
          </p:cNvPicPr>
          <p:nvPr>
            <p:ph idx="1"/>
          </p:nvPr>
        </p:nvPicPr>
        <p:blipFill>
          <a:blip r:embed="rId3" cstate="print"/>
          <a:stretch>
            <a:fillRect/>
          </a:stretch>
        </p:blipFill>
        <p:spPr>
          <a:xfrm>
            <a:off x="1524000" y="2520950"/>
            <a:ext cx="6096000" cy="27336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Winter</a:t>
            </a:r>
            <a:endParaRPr lang="en-US" dirty="0"/>
          </a:p>
        </p:txBody>
      </p:sp>
      <p:sp>
        <p:nvSpPr>
          <p:cNvPr id="3" name="Text Placeholder 2"/>
          <p:cNvSpPr>
            <a:spLocks noGrp="1"/>
          </p:cNvSpPr>
          <p:nvPr>
            <p:ph type="body" idx="1"/>
          </p:nvPr>
        </p:nvSpPr>
        <p:spPr/>
        <p:txBody>
          <a:bodyPr/>
          <a:lstStyle/>
          <a:p>
            <a:r>
              <a:rPr lang="en-US" dirty="0" smtClean="0"/>
              <a:t>Sniff  </a:t>
            </a:r>
            <a:endParaRPr lang="en-US" dirty="0"/>
          </a:p>
        </p:txBody>
      </p:sp>
      <p:pic>
        <p:nvPicPr>
          <p:cNvPr id="7" name="Content Placeholder 6" descr="sniff (Small).jpg"/>
          <p:cNvPicPr>
            <a:picLocks noGrp="1" noChangeAspect="1"/>
          </p:cNvPicPr>
          <p:nvPr>
            <p:ph sz="half" idx="2"/>
          </p:nvPr>
        </p:nvPicPr>
        <p:blipFill>
          <a:blip r:embed="rId2" cstate="print"/>
          <a:stretch>
            <a:fillRect/>
          </a:stretch>
        </p:blipFill>
        <p:spPr>
          <a:xfrm>
            <a:off x="995561" y="2174875"/>
            <a:ext cx="2963466" cy="3951288"/>
          </a:xfrm>
        </p:spPr>
      </p:pic>
      <p:sp>
        <p:nvSpPr>
          <p:cNvPr id="5" name="Text Placeholder 4"/>
          <p:cNvSpPr>
            <a:spLocks noGrp="1"/>
          </p:cNvSpPr>
          <p:nvPr>
            <p:ph type="body" sz="quarter" idx="3"/>
          </p:nvPr>
        </p:nvSpPr>
        <p:spPr/>
        <p:txBody>
          <a:bodyPr/>
          <a:lstStyle/>
          <a:p>
            <a:r>
              <a:rPr lang="en-US" dirty="0" err="1" smtClean="0"/>
              <a:t>Snufkin</a:t>
            </a:r>
            <a:endParaRPr lang="en-US" dirty="0"/>
          </a:p>
        </p:txBody>
      </p:sp>
      <p:pic>
        <p:nvPicPr>
          <p:cNvPr id="8" name="Content Placeholder 7" descr="snufkin (Small).jpg"/>
          <p:cNvPicPr>
            <a:picLocks noGrp="1" noChangeAspect="1"/>
          </p:cNvPicPr>
          <p:nvPr>
            <p:ph sz="quarter" idx="4"/>
          </p:nvPr>
        </p:nvPicPr>
        <p:blipFill>
          <a:blip r:embed="rId3" cstate="print"/>
          <a:stretch>
            <a:fillRect/>
          </a:stretch>
        </p:blipFill>
        <p:spPr>
          <a:xfrm>
            <a:off x="4645025" y="2309617"/>
            <a:ext cx="4041775" cy="368180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ouds design template">
  <a:themeElements>
    <a:clrScheme name="Office Theme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Office Theme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Office Theme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Office Theme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 design template</Template>
  <TotalTime>728</TotalTime>
  <Words>517</Words>
  <Application>Microsoft Office PowerPoint</Application>
  <PresentationFormat>On-screen Show (4:3)</PresentationFormat>
  <Paragraphs>74</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Clouds design template</vt:lpstr>
      <vt:lpstr>Finn Family Moomintroll</vt:lpstr>
      <vt:lpstr>Slide 2</vt:lpstr>
      <vt:lpstr>Slide 3</vt:lpstr>
      <vt:lpstr>Fantasy World Map</vt:lpstr>
      <vt:lpstr>Slide 5</vt:lpstr>
      <vt:lpstr>Slide 6</vt:lpstr>
      <vt:lpstr>Moomin Valley</vt:lpstr>
      <vt:lpstr>The Moomins:  Mamma, Pappa, Moomintroll, Snorkmaiden</vt:lpstr>
      <vt:lpstr>It is Winter</vt:lpstr>
      <vt:lpstr>Preface</vt:lpstr>
      <vt:lpstr>The moomins have a dinner of pine needles</vt:lpstr>
      <vt:lpstr>Winter has come</vt:lpstr>
      <vt:lpstr>Slide 13</vt:lpstr>
      <vt:lpstr>Day 2</vt:lpstr>
      <vt:lpstr>What do you think this is?</vt:lpstr>
      <vt:lpstr>Chapter 1</vt:lpstr>
      <vt:lpstr>Moomintroll, Sniff, and Snufkin find a hat.</vt:lpstr>
      <vt:lpstr>They take the hat home.</vt:lpstr>
      <vt:lpstr>The hat is too big for Moominpappa.</vt:lpstr>
      <vt:lpstr>I look better with my smaller hat</vt:lpstr>
      <vt:lpstr>They will use the hat as a wastebasket.</vt:lpstr>
      <vt:lpstr>Five small clouds appear.</vt:lpstr>
      <vt:lpstr>Slide 23</vt:lpstr>
      <vt:lpstr>Slide 24</vt:lpstr>
      <vt:lpstr>Review yesterday…</vt:lpstr>
      <vt:lpstr>Slide 26</vt:lpstr>
      <vt:lpstr>The Hemulen</vt:lpstr>
      <vt:lpstr>Fantastic collector of stamps.</vt:lpstr>
      <vt:lpstr>His stamp collection is complete.</vt:lpstr>
      <vt:lpstr>Hemulen will collect plants!</vt:lpstr>
      <vt:lpstr>He put the plants on the table.</vt:lpstr>
      <vt:lpstr>Slide 32</vt:lpstr>
      <vt:lpstr>Day 4 </vt:lpstr>
      <vt:lpstr>Slide 34</vt:lpstr>
      <vt:lpstr>Day 4 </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 Family Moomintroll</dc:title>
  <dc:creator>st</dc:creator>
  <cp:lastModifiedBy>st</cp:lastModifiedBy>
  <cp:revision>79</cp:revision>
  <cp:lastPrinted>1601-01-01T00:00:00Z</cp:lastPrinted>
  <dcterms:created xsi:type="dcterms:W3CDTF">2012-09-26T16:00:41Z</dcterms:created>
  <dcterms:modified xsi:type="dcterms:W3CDTF">2012-10-05T17:22:20Z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TC102037621033</vt:lpwstr>
  </property>
</Properties>
</file>